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9" r:id="rId5"/>
    <p:sldId id="260" r:id="rId6"/>
    <p:sldId id="263" r:id="rId7"/>
    <p:sldId id="261" r:id="rId8"/>
    <p:sldId id="262" r:id="rId9"/>
    <p:sldId id="265" r:id="rId10"/>
    <p:sldId id="266" r:id="rId11"/>
    <p:sldId id="268" r:id="rId12"/>
    <p:sldId id="267" r:id="rId13"/>
    <p:sldId id="269" r:id="rId14"/>
    <p:sldId id="264" r:id="rId15"/>
    <p:sldId id="270" r:id="rId16"/>
    <p:sldId id="271" r:id="rId17"/>
    <p:sldId id="272" r:id="rId18"/>
    <p:sldId id="273" r:id="rId19"/>
    <p:sldId id="276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6261-73D6-4EB2-A8B9-CFA8E5BDB988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357F-80B6-4A7F-AF75-7D0574429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3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6261-73D6-4EB2-A8B9-CFA8E5BDB988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357F-80B6-4A7F-AF75-7D0574429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4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6261-73D6-4EB2-A8B9-CFA8E5BDB988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357F-80B6-4A7F-AF75-7D0574429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1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6261-73D6-4EB2-A8B9-CFA8E5BDB988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357F-80B6-4A7F-AF75-7D0574429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6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6261-73D6-4EB2-A8B9-CFA8E5BDB988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357F-80B6-4A7F-AF75-7D0574429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2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6261-73D6-4EB2-A8B9-CFA8E5BDB988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357F-80B6-4A7F-AF75-7D0574429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6261-73D6-4EB2-A8B9-CFA8E5BDB988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357F-80B6-4A7F-AF75-7D0574429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3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6261-73D6-4EB2-A8B9-CFA8E5BDB988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357F-80B6-4A7F-AF75-7D0574429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5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6261-73D6-4EB2-A8B9-CFA8E5BDB988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357F-80B6-4A7F-AF75-7D0574429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4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6261-73D6-4EB2-A8B9-CFA8E5BDB988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357F-80B6-4A7F-AF75-7D0574429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8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6261-73D6-4EB2-A8B9-CFA8E5BDB988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357F-80B6-4A7F-AF75-7D0574429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2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6261-73D6-4EB2-A8B9-CFA8E5BDB988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A357F-80B6-4A7F-AF75-7D0574429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0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Draft FMP Priorities For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Facilities Committee</a:t>
            </a:r>
          </a:p>
          <a:p>
            <a:r>
              <a:rPr lang="en-US" dirty="0" smtClean="0"/>
              <a:t>3/5/13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– 7</a:t>
            </a:r>
            <a:br>
              <a:rPr lang="en-US" dirty="0" smtClean="0"/>
            </a:br>
            <a:r>
              <a:rPr lang="en-US" dirty="0" smtClean="0"/>
              <a:t>Pool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Provide accessible pool space</a:t>
            </a:r>
          </a:p>
          <a:p>
            <a:r>
              <a:rPr lang="en-US" dirty="0" smtClean="0"/>
              <a:t>Provide appropriate space for athletic team needs</a:t>
            </a:r>
          </a:p>
          <a:p>
            <a:r>
              <a:rPr lang="en-US" dirty="0" smtClean="0"/>
              <a:t>Reduce costs of pool rentals</a:t>
            </a:r>
          </a:p>
          <a:p>
            <a:r>
              <a:rPr lang="en-US" dirty="0" smtClean="0"/>
              <a:t>Improve sustainability</a:t>
            </a:r>
          </a:p>
          <a:p>
            <a:r>
              <a:rPr lang="en-US" dirty="0" smtClean="0"/>
              <a:t>Revenue generation /Community Connections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26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1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8</a:t>
            </a:r>
            <a:br>
              <a:rPr lang="en-US" dirty="0" smtClean="0"/>
            </a:br>
            <a:r>
              <a:rPr lang="en-US" dirty="0" smtClean="0"/>
              <a:t>Additional Parking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 new parking structure prior to loosing parking for new gym construction</a:t>
            </a:r>
          </a:p>
          <a:p>
            <a:r>
              <a:rPr lang="en-US" dirty="0" smtClean="0"/>
              <a:t>Increase parking spaces for growth</a:t>
            </a:r>
          </a:p>
          <a:p>
            <a:r>
              <a:rPr lang="en-US" dirty="0" smtClean="0"/>
              <a:t>Replace cracked tennis court surfaces to meet instruction and athletics needs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19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9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– 9</a:t>
            </a:r>
            <a:br>
              <a:rPr lang="en-US" dirty="0" smtClean="0"/>
            </a:br>
            <a:r>
              <a:rPr lang="en-US" dirty="0" smtClean="0"/>
              <a:t>Road and Parking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Remove safety hazards</a:t>
            </a:r>
          </a:p>
          <a:p>
            <a:r>
              <a:rPr lang="en-US" dirty="0" smtClean="0"/>
              <a:t>Maintain accessibility </a:t>
            </a:r>
          </a:p>
          <a:p>
            <a:r>
              <a:rPr lang="en-US" dirty="0" smtClean="0"/>
              <a:t>Wait until after major pool construction &amp; parking </a:t>
            </a:r>
            <a:r>
              <a:rPr lang="en-US" dirty="0"/>
              <a:t>s</a:t>
            </a:r>
            <a:r>
              <a:rPr lang="en-US" dirty="0" smtClean="0"/>
              <a:t>tructure dirt export</a:t>
            </a:r>
          </a:p>
          <a:p>
            <a:r>
              <a:rPr lang="en-US" dirty="0" smtClean="0"/>
              <a:t>Maintain usability of parking lots</a:t>
            </a:r>
          </a:p>
          <a:p>
            <a:r>
              <a:rPr lang="en-US" dirty="0" smtClean="0"/>
              <a:t>Must be done with Prop V or Parking Funds, no UGF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1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– 10</a:t>
            </a:r>
            <a:br>
              <a:rPr lang="en-US" dirty="0" smtClean="0"/>
            </a:br>
            <a:r>
              <a:rPr lang="en-US" dirty="0" smtClean="0"/>
              <a:t>New Main Gym for ESW/Athletics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Improve way finding</a:t>
            </a:r>
          </a:p>
          <a:p>
            <a:r>
              <a:rPr lang="en-US" dirty="0" smtClean="0"/>
              <a:t>Provide appropriate space for ESW/Athletics needs</a:t>
            </a:r>
          </a:p>
          <a:p>
            <a:r>
              <a:rPr lang="en-US" dirty="0" smtClean="0"/>
              <a:t>Improve sustainability</a:t>
            </a:r>
          </a:p>
          <a:p>
            <a:r>
              <a:rPr lang="en-US" dirty="0" smtClean="0"/>
              <a:t>Revenue generation /Community connections</a:t>
            </a:r>
          </a:p>
          <a:p>
            <a:r>
              <a:rPr lang="en-US" dirty="0" smtClean="0"/>
              <a:t>Improve instructional space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114800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6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- 11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Wait until new gym was built before repurposing old gym</a:t>
            </a:r>
          </a:p>
          <a:p>
            <a:r>
              <a:rPr lang="en-US" dirty="0" smtClean="0"/>
              <a:t>Provide appropriate space for ESW/Athletics needs</a:t>
            </a:r>
          </a:p>
          <a:p>
            <a:r>
              <a:rPr lang="en-US" dirty="0" smtClean="0"/>
              <a:t>Improve sustainability</a:t>
            </a:r>
          </a:p>
          <a:p>
            <a:r>
              <a:rPr lang="en-US" dirty="0" smtClean="0"/>
              <a:t>Revenue generation /Community Connections</a:t>
            </a:r>
          </a:p>
          <a:p>
            <a:r>
              <a:rPr lang="en-US" dirty="0" smtClean="0"/>
              <a:t>Improve instructional space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8300"/>
            <a:ext cx="38862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5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Priority – 12</a:t>
            </a:r>
            <a:br>
              <a:rPr lang="en-US" dirty="0" smtClean="0"/>
            </a:br>
            <a:r>
              <a:rPr lang="en-US" dirty="0" smtClean="0"/>
              <a:t>Safety &amp; Stabilization of Nature Preserve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Remove health and safety issues</a:t>
            </a:r>
          </a:p>
          <a:p>
            <a:r>
              <a:rPr lang="en-US" dirty="0" smtClean="0"/>
              <a:t>Create safe accessible pathways and view points</a:t>
            </a:r>
          </a:p>
          <a:p>
            <a:r>
              <a:rPr lang="en-US" dirty="0" smtClean="0"/>
              <a:t>Create observation areas out of traffic</a:t>
            </a:r>
          </a:p>
          <a:p>
            <a:r>
              <a:rPr lang="en-US" dirty="0" smtClean="0"/>
              <a:t>Improve sustainability of preserve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1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Priority – 13 </a:t>
            </a:r>
            <a:br>
              <a:rPr lang="en-US" dirty="0" smtClean="0"/>
            </a:br>
            <a:r>
              <a:rPr lang="en-US" dirty="0" smtClean="0"/>
              <a:t>Water Conservation and Hardscape/Landscape Improvements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/>
          <a:p>
            <a:r>
              <a:rPr lang="en-US" dirty="0" smtClean="0"/>
              <a:t>Improve accessibility to all campus facilities</a:t>
            </a:r>
          </a:p>
          <a:p>
            <a:r>
              <a:rPr lang="en-US" dirty="0" smtClean="0"/>
              <a:t>Improve safety </a:t>
            </a:r>
          </a:p>
          <a:p>
            <a:r>
              <a:rPr lang="en-US" dirty="0" smtClean="0"/>
              <a:t>Reduce utility costs</a:t>
            </a:r>
          </a:p>
          <a:p>
            <a:r>
              <a:rPr lang="en-US" dirty="0" smtClean="0"/>
              <a:t>Support regional water quality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967706"/>
            <a:ext cx="37719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3000"/>
            <a:ext cx="9429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7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– 14</a:t>
            </a:r>
            <a:br>
              <a:rPr lang="en-US" dirty="0" smtClean="0"/>
            </a:br>
            <a:r>
              <a:rPr lang="en-US" dirty="0" smtClean="0"/>
              <a:t>Campus wide Landscape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Improve campus sustainability</a:t>
            </a:r>
          </a:p>
          <a:p>
            <a:r>
              <a:rPr lang="en-US" dirty="0" smtClean="0"/>
              <a:t>Reduce impact to surrounding vegetation </a:t>
            </a:r>
          </a:p>
          <a:p>
            <a:r>
              <a:rPr lang="en-US" dirty="0" smtClean="0"/>
              <a:t>Create informal learning areas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03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5200650"/>
            <a:ext cx="9429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Grossmont College Facilities Committee Priority Summary</a:t>
            </a:r>
            <a:endParaRPr lang="en-US" sz="20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5597244"/>
              </p:ext>
            </p:extLst>
          </p:nvPr>
        </p:nvGraphicFramePr>
        <p:xfrm>
          <a:off x="533400" y="584200"/>
          <a:ext cx="7696200" cy="5860364"/>
        </p:xfrm>
        <a:graphic>
          <a:graphicData uri="http://schemas.openxmlformats.org/drawingml/2006/table">
            <a:tbl>
              <a:tblPr/>
              <a:tblGrid>
                <a:gridCol w="844866"/>
                <a:gridCol w="844866"/>
                <a:gridCol w="844866"/>
                <a:gridCol w="844866"/>
                <a:gridCol w="844866"/>
                <a:gridCol w="844866"/>
                <a:gridCol w="844866"/>
                <a:gridCol w="726056"/>
                <a:gridCol w="1056082"/>
              </a:tblGrid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Construction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Draft Priority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64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200's-Arts &amp;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Communication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Complex Replacement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64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Theater (600 seats)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64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Remaining classrooms &amp; Labs submitted as part of IPP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64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300's - Science, Math &amp; Career Tech Complex Replacement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64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500's - Liberal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Arts/Business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Technology Complex Replacement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01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Exercise Science &amp; Wellness (Main Gym)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64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4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Renovation &amp; Repurposing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64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ESW &amp; Athletics Teaching Facility ( Main Gym renovation, classroom)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64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 Development Center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64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4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Improvements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01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Road &amp; Parking Improvements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64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Additional Parking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64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Pool Improvements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01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Modernize Permanent Seating &amp; Site Improvements for ESW/Athletics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64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wide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Landscape Improvements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01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Conservation, Hardscape &amp; Landscape Improvements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64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Safety &amp; Stabilization of Nature Preserve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3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Sequencing/Phasing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0772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Final phasing of the projects will be contingent upon:</a:t>
            </a:r>
          </a:p>
          <a:p>
            <a:pPr lvl="1"/>
            <a:r>
              <a:rPr lang="en-US" sz="3200" dirty="0" smtClean="0"/>
              <a:t>Prop “V” bond series </a:t>
            </a:r>
          </a:p>
          <a:p>
            <a:pPr lvl="1"/>
            <a:r>
              <a:rPr lang="en-US" sz="3200" dirty="0" smtClean="0"/>
              <a:t>Voter approval of California state Facilities Bonds</a:t>
            </a:r>
          </a:p>
          <a:p>
            <a:pPr lvl="1"/>
            <a:r>
              <a:rPr lang="en-US" sz="3200" dirty="0" smtClean="0"/>
              <a:t>Infrastructure needs</a:t>
            </a:r>
          </a:p>
          <a:p>
            <a:pPr lvl="1"/>
            <a:r>
              <a:rPr lang="en-US" sz="3200" dirty="0" smtClean="0"/>
              <a:t>Realistic and cost effective sequencing that most optimally ensures continuity of services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004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 Master Plan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524000"/>
            <a:ext cx="7239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6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&amp;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Documents and Settings\Tim.Flood\Local Settings\Temporary Internet Files\Content.IE5\TXEIZMVJ\MP9001788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58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9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Grossmont College Project Summary</a:t>
            </a:r>
            <a:endParaRPr lang="en-US" sz="20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9761954"/>
              </p:ext>
            </p:extLst>
          </p:nvPr>
        </p:nvGraphicFramePr>
        <p:xfrm>
          <a:off x="533400" y="685800"/>
          <a:ext cx="7696198" cy="5600164"/>
        </p:xfrm>
        <a:graphic>
          <a:graphicData uri="http://schemas.openxmlformats.org/drawingml/2006/table">
            <a:tbl>
              <a:tblPr/>
              <a:tblGrid>
                <a:gridCol w="979238"/>
                <a:gridCol w="979238"/>
                <a:gridCol w="979238"/>
                <a:gridCol w="979238"/>
                <a:gridCol w="979238"/>
                <a:gridCol w="979238"/>
                <a:gridCol w="979238"/>
                <a:gridCol w="841532"/>
              </a:tblGrid>
              <a:tr h="2337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Construction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33767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200's-Arts &amp;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Communication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Complex Replacement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767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Theater (600 seats)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7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Remaining classrooms &amp; Labs submitted as part of IPP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767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300's - Science, Math &amp; Career Tech Complex Replacement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767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500's - Liberal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Arts/Business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Technology Complex Replacement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8501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Exercise Science &amp; Wellness (Main Gym)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7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76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Renovation &amp; Repurposing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3767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ESW &amp; Athletics Teaching Facility ( Main Gym renovation, classroom)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767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 Development Center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7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76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Improvements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8501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Road &amp; Parking Improvements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7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Additional Parking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7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Pool Improvements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501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Modernize Permanent Seating &amp; Site Improvements for ESW/Athletics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767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wide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Landscape Improvements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501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Conservation, Hardscape &amp; Landscape Improvements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7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Safety &amp; Stabilization of Nature Preserve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5" marR="9285" marT="9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7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Priority #1 -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College had already identified this as our next project, completed FPP</a:t>
            </a:r>
          </a:p>
          <a:p>
            <a:r>
              <a:rPr lang="en-US" dirty="0" smtClean="0"/>
              <a:t>Program currently without an appropriate space</a:t>
            </a:r>
          </a:p>
          <a:p>
            <a:r>
              <a:rPr lang="en-US" dirty="0" smtClean="0"/>
              <a:t>Provide permanent space for temporary building removal</a:t>
            </a:r>
          </a:p>
          <a:p>
            <a:r>
              <a:rPr lang="en-US" dirty="0" smtClean="0"/>
              <a:t>Would provide a large venue for events, performances, meetings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19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2 – 200 Complex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College had already submitted FPP and prioritized this.</a:t>
            </a:r>
          </a:p>
          <a:p>
            <a:r>
              <a:rPr lang="en-US" dirty="0" smtClean="0"/>
              <a:t>Replace aging facilities</a:t>
            </a:r>
          </a:p>
          <a:p>
            <a:r>
              <a:rPr lang="en-US" dirty="0" smtClean="0"/>
              <a:t>Safety Issues</a:t>
            </a:r>
          </a:p>
          <a:p>
            <a:r>
              <a:rPr lang="en-US" dirty="0" smtClean="0"/>
              <a:t>Provide permanent space for temporary building removal</a:t>
            </a:r>
          </a:p>
          <a:p>
            <a:r>
              <a:rPr lang="en-US" dirty="0" smtClean="0"/>
              <a:t>Submitted IPP for state matching funds</a:t>
            </a:r>
          </a:p>
          <a:p>
            <a:r>
              <a:rPr lang="en-US" dirty="0" smtClean="0"/>
              <a:t>Next logical progression for construction after theater, consolidate area impact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11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9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– </a:t>
            </a:r>
            <a:r>
              <a:rPr lang="en-US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Renovate Child Development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Remove safety hazards</a:t>
            </a:r>
          </a:p>
          <a:p>
            <a:r>
              <a:rPr lang="en-US" dirty="0" smtClean="0"/>
              <a:t>Provide permanent space for temporary building removal</a:t>
            </a:r>
          </a:p>
          <a:p>
            <a:r>
              <a:rPr lang="en-US" dirty="0" smtClean="0"/>
              <a:t>Finalize appropriate location for facilities</a:t>
            </a:r>
          </a:p>
          <a:p>
            <a:r>
              <a:rPr lang="en-US" dirty="0" smtClean="0"/>
              <a:t>Upgrade outdoor learning area to meet current code requirements</a:t>
            </a:r>
          </a:p>
          <a:p>
            <a:r>
              <a:rPr lang="en-US" dirty="0" smtClean="0"/>
              <a:t>Compact construction areas, utilize existing staging areas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4013"/>
            <a:ext cx="3962400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0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</a:t>
            </a:r>
            <a:r>
              <a:rPr lang="en-US" dirty="0" smtClean="0"/>
              <a:t>-4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Replace Building 31 &amp; 36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Replace aging facilities</a:t>
            </a:r>
          </a:p>
          <a:p>
            <a:r>
              <a:rPr lang="en-US" dirty="0" smtClean="0"/>
              <a:t>Increased instructional space needs</a:t>
            </a:r>
          </a:p>
          <a:p>
            <a:r>
              <a:rPr lang="en-US" dirty="0" smtClean="0"/>
              <a:t>Allow college to reclaim space in Building 36 that is currently unused but on inventory</a:t>
            </a:r>
          </a:p>
          <a:p>
            <a:r>
              <a:rPr lang="en-US" dirty="0" smtClean="0"/>
              <a:t>Provide permanent space for temporary building removal</a:t>
            </a:r>
          </a:p>
          <a:p>
            <a:r>
              <a:rPr lang="en-US" dirty="0" smtClean="0"/>
              <a:t>Save funds expended on temporary building lease</a:t>
            </a:r>
          </a:p>
          <a:p>
            <a:r>
              <a:rPr lang="en-US" dirty="0" smtClean="0"/>
              <a:t>Smaller project than 500’s</a:t>
            </a:r>
          </a:p>
          <a:p>
            <a:r>
              <a:rPr lang="en-US" dirty="0" smtClean="0"/>
              <a:t>Not currently submitted for state match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968"/>
            <a:ext cx="3810000" cy="441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4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-5</a:t>
            </a:r>
            <a:br>
              <a:rPr lang="en-US" dirty="0" smtClean="0"/>
            </a:br>
            <a:r>
              <a:rPr lang="en-US" dirty="0" smtClean="0"/>
              <a:t>Replace 500’s Complex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Replace aging facilities</a:t>
            </a:r>
          </a:p>
          <a:p>
            <a:r>
              <a:rPr lang="en-US" dirty="0" smtClean="0"/>
              <a:t>Increased instruction space needs</a:t>
            </a:r>
          </a:p>
          <a:p>
            <a:r>
              <a:rPr lang="en-US" dirty="0" smtClean="0"/>
              <a:t>Provide permanent space for  temporary building removal</a:t>
            </a:r>
          </a:p>
          <a:p>
            <a:r>
              <a:rPr lang="en-US" dirty="0" smtClean="0"/>
              <a:t>Larger project will take more time to design than 500’s</a:t>
            </a:r>
          </a:p>
          <a:p>
            <a:r>
              <a:rPr lang="en-US" dirty="0" smtClean="0"/>
              <a:t>Submitted IPP for state matching funds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6546"/>
            <a:ext cx="4114800" cy="452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0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– 6</a:t>
            </a:r>
            <a:br>
              <a:rPr lang="en-US" dirty="0" smtClean="0"/>
            </a:br>
            <a:r>
              <a:rPr lang="en-US" dirty="0" smtClean="0"/>
              <a:t>ESW/Athletics Site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Provide required accessibility</a:t>
            </a:r>
          </a:p>
          <a:p>
            <a:r>
              <a:rPr lang="en-US" dirty="0" smtClean="0"/>
              <a:t>Provide permanent seating and facilities</a:t>
            </a:r>
          </a:p>
          <a:p>
            <a:r>
              <a:rPr lang="en-US" dirty="0" smtClean="0"/>
              <a:t>Reduce costs from bleacher and portable restroom facilities</a:t>
            </a:r>
          </a:p>
          <a:p>
            <a:r>
              <a:rPr lang="en-US" dirty="0" smtClean="0"/>
              <a:t>Improve sustainability</a:t>
            </a:r>
          </a:p>
          <a:p>
            <a:r>
              <a:rPr lang="en-US" dirty="0"/>
              <a:t>R</a:t>
            </a:r>
            <a:r>
              <a:rPr lang="en-US" dirty="0" smtClean="0"/>
              <a:t>evenue generation /Community Connections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9238"/>
            <a:ext cx="4038600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1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719</Words>
  <Application>Microsoft Office PowerPoint</Application>
  <PresentationFormat>On-screen Show (4:3)</PresentationFormat>
  <Paragraphs>248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Draft FMP Priorities For Discussion</vt:lpstr>
      <vt:lpstr>Facilities Master Plan Map</vt:lpstr>
      <vt:lpstr>Grossmont College Project Summary</vt:lpstr>
      <vt:lpstr>Draft Priority #1 - Theater</vt:lpstr>
      <vt:lpstr>Priority 2 – 200 Complex</vt:lpstr>
      <vt:lpstr>Priority – 3 Renovate Child Development Center</vt:lpstr>
      <vt:lpstr>Priority -4 Replace Building 31 &amp; 36 </vt:lpstr>
      <vt:lpstr>Priority -5 Replace 500’s Complex Buildings</vt:lpstr>
      <vt:lpstr>Priority – 6 ESW/Athletics Site Improvements</vt:lpstr>
      <vt:lpstr>Priority – 7 Pool Improvements</vt:lpstr>
      <vt:lpstr>Priority 8 Additional Parking</vt:lpstr>
      <vt:lpstr>Priority – 9 Road and Parking Improvements</vt:lpstr>
      <vt:lpstr>Priority – 10 New Main Gym for ESW/Athletics</vt:lpstr>
      <vt:lpstr>Priority - 11</vt:lpstr>
      <vt:lpstr>Priority – 12 Safety &amp; Stabilization of Nature Preserve</vt:lpstr>
      <vt:lpstr>Priority – 13  Water Conservation and Hardscape/Landscape Improvements</vt:lpstr>
      <vt:lpstr>Priority – 14 Campus wide Landscape </vt:lpstr>
      <vt:lpstr>Grossmont College Facilities Committee Priority Summary</vt:lpstr>
      <vt:lpstr>Project Sequencing/Phasing</vt:lpstr>
      <vt:lpstr>Discussion &amp; Questions</vt:lpstr>
    </vt:vector>
  </TitlesOfParts>
  <Company>Grossmont-Cuyamaca Community College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GCCCD</dc:creator>
  <cp:lastModifiedBy>GCCCD</cp:lastModifiedBy>
  <cp:revision>21</cp:revision>
  <dcterms:created xsi:type="dcterms:W3CDTF">2013-03-04T23:40:41Z</dcterms:created>
  <dcterms:modified xsi:type="dcterms:W3CDTF">2013-03-11T19:38:26Z</dcterms:modified>
</cp:coreProperties>
</file>